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4358A5F-64E7-4238-BCC1-42E614B365CE}" type="datetimeFigureOut">
              <a:rPr lang="es-VE" smtClean="0"/>
              <a:t>18/09/2011</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061C281-70B0-4795-B88B-231AFF41EA05}" type="slidenum">
              <a:rPr lang="es-VE" smtClean="0"/>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358A5F-64E7-4238-BCC1-42E614B365CE}" type="datetimeFigureOut">
              <a:rPr lang="es-VE" smtClean="0"/>
              <a:t>18/09/2011</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1C281-70B0-4795-B88B-231AFF41EA05}" type="slidenum">
              <a:rPr lang="es-VE" smtClean="0"/>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2073622"/>
            <a:ext cx="8352928" cy="923330"/>
          </a:xfrm>
          <a:prstGeom prst="rect">
            <a:avLst/>
          </a:prstGeom>
          <a:noFill/>
        </p:spPr>
        <p:txBody>
          <a:bodyPr wrap="square" rtlCol="0">
            <a:spAutoFit/>
          </a:bodyPr>
          <a:lstStyle/>
          <a:p>
            <a:pPr algn="ctr"/>
            <a:r>
              <a:rPr lang="es-VE" sz="5400" b="1" dirty="0" smtClean="0">
                <a:solidFill>
                  <a:schemeClr val="bg1"/>
                </a:solidFill>
              </a:rPr>
              <a:t>LOS MINISTERIOS JUVENILES</a:t>
            </a:r>
            <a:endParaRPr lang="es-VE" sz="5400" b="1" dirty="0">
              <a:solidFill>
                <a:schemeClr val="bg1"/>
              </a:solidFill>
            </a:endParaRPr>
          </a:p>
        </p:txBody>
      </p:sp>
      <p:sp>
        <p:nvSpPr>
          <p:cNvPr id="7" name="6 CuadroTexto"/>
          <p:cNvSpPr txBox="1"/>
          <p:nvPr/>
        </p:nvSpPr>
        <p:spPr>
          <a:xfrm>
            <a:off x="467544" y="2865710"/>
            <a:ext cx="8352928" cy="923330"/>
          </a:xfrm>
          <a:prstGeom prst="rect">
            <a:avLst/>
          </a:prstGeom>
          <a:noFill/>
        </p:spPr>
        <p:txBody>
          <a:bodyPr wrap="square" rtlCol="0">
            <a:spAutoFit/>
          </a:bodyPr>
          <a:lstStyle/>
          <a:p>
            <a:pPr algn="ctr"/>
            <a:r>
              <a:rPr lang="es-VE" sz="5400" b="1" dirty="0" smtClean="0">
                <a:solidFill>
                  <a:schemeClr val="bg1"/>
                </a:solidFill>
              </a:rPr>
              <a:t>LOS CONQUISTADORES</a:t>
            </a:r>
            <a:endParaRPr lang="es-VE" sz="54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DEL MINISTERIO JUVENIL (2004)</a:t>
            </a:r>
            <a:endParaRPr lang="es-VE" sz="4400" b="1" dirty="0">
              <a:solidFill>
                <a:schemeClr val="bg1"/>
              </a:solidFill>
            </a:endParaRPr>
          </a:p>
        </p:txBody>
      </p:sp>
      <p:sp>
        <p:nvSpPr>
          <p:cNvPr id="7" name="6 CuadroTexto"/>
          <p:cNvSpPr txBox="1"/>
          <p:nvPr/>
        </p:nvSpPr>
        <p:spPr>
          <a:xfrm>
            <a:off x="467544" y="1844824"/>
            <a:ext cx="8352928" cy="1569660"/>
          </a:xfrm>
          <a:prstGeom prst="rect">
            <a:avLst/>
          </a:prstGeom>
          <a:noFill/>
        </p:spPr>
        <p:txBody>
          <a:bodyPr wrap="square" rtlCol="0">
            <a:spAutoFit/>
          </a:bodyPr>
          <a:lstStyle/>
          <a:p>
            <a:pPr algn="just"/>
            <a:r>
              <a:rPr lang="es-VE" sz="3200" b="1" dirty="0" smtClean="0">
                <a:solidFill>
                  <a:schemeClr val="bg1"/>
                </a:solidFill>
              </a:rPr>
              <a:t>Las clases que se imparten en el club de Conquistadores son las siguientes:</a:t>
            </a:r>
          </a:p>
          <a:p>
            <a:pPr algn="just"/>
            <a:endParaRPr lang="es-VE" sz="3200" b="1" dirty="0">
              <a:solidFill>
                <a:schemeClr val="bg1"/>
              </a:solidFill>
            </a:endParaRPr>
          </a:p>
        </p:txBody>
      </p:sp>
      <p:graphicFrame>
        <p:nvGraphicFramePr>
          <p:cNvPr id="8" name="7 Tabla"/>
          <p:cNvGraphicFramePr>
            <a:graphicFrameLocks noGrp="1"/>
          </p:cNvGraphicFramePr>
          <p:nvPr/>
        </p:nvGraphicFramePr>
        <p:xfrm>
          <a:off x="1475656" y="3356992"/>
          <a:ext cx="6096000" cy="25958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es-VE" dirty="0" smtClean="0"/>
                        <a:t>Edad</a:t>
                      </a:r>
                      <a:endParaRPr lang="es-VE" dirty="0"/>
                    </a:p>
                  </a:txBody>
                  <a:tcPr/>
                </a:tc>
                <a:tc>
                  <a:txBody>
                    <a:bodyPr/>
                    <a:lstStyle/>
                    <a:p>
                      <a:pPr algn="ctr"/>
                      <a:r>
                        <a:rPr lang="es-VE" dirty="0" smtClean="0"/>
                        <a:t>Clase</a:t>
                      </a:r>
                      <a:endParaRPr lang="es-VE" dirty="0"/>
                    </a:p>
                  </a:txBody>
                  <a:tcPr/>
                </a:tc>
                <a:tc>
                  <a:txBody>
                    <a:bodyPr/>
                    <a:lstStyle/>
                    <a:p>
                      <a:pPr algn="ctr"/>
                      <a:r>
                        <a:rPr lang="es-VE" dirty="0" smtClean="0"/>
                        <a:t>Avanzada</a:t>
                      </a:r>
                      <a:endParaRPr lang="es-VE" dirty="0"/>
                    </a:p>
                  </a:txBody>
                  <a:tcPr/>
                </a:tc>
                <a:tc>
                  <a:txBody>
                    <a:bodyPr/>
                    <a:lstStyle/>
                    <a:p>
                      <a:pPr algn="ctr"/>
                      <a:r>
                        <a:rPr lang="es-VE" dirty="0" smtClean="0"/>
                        <a:t>Color</a:t>
                      </a:r>
                      <a:endParaRPr lang="es-VE" dirty="0"/>
                    </a:p>
                  </a:txBody>
                  <a:tcPr/>
                </a:tc>
              </a:tr>
              <a:tr h="370840">
                <a:tc>
                  <a:txBody>
                    <a:bodyPr/>
                    <a:lstStyle/>
                    <a:p>
                      <a:r>
                        <a:rPr lang="es-VE" dirty="0" smtClean="0"/>
                        <a:t>10 años</a:t>
                      </a:r>
                    </a:p>
                  </a:txBody>
                  <a:tcPr/>
                </a:tc>
                <a:tc>
                  <a:txBody>
                    <a:bodyPr/>
                    <a:lstStyle/>
                    <a:p>
                      <a:r>
                        <a:rPr lang="es-VE" dirty="0" smtClean="0"/>
                        <a:t>Amigo</a:t>
                      </a:r>
                      <a:endParaRPr lang="es-VE" dirty="0"/>
                    </a:p>
                  </a:txBody>
                  <a:tcPr/>
                </a:tc>
                <a:tc>
                  <a:txBody>
                    <a:bodyPr/>
                    <a:lstStyle/>
                    <a:p>
                      <a:r>
                        <a:rPr lang="es-VE" dirty="0" smtClean="0"/>
                        <a:t>De Senda</a:t>
                      </a:r>
                      <a:endParaRPr lang="es-VE" dirty="0"/>
                    </a:p>
                  </a:txBody>
                  <a:tcPr/>
                </a:tc>
                <a:tc>
                  <a:txBody>
                    <a:bodyPr/>
                    <a:lstStyle/>
                    <a:p>
                      <a:r>
                        <a:rPr lang="es-VE" dirty="0" smtClean="0"/>
                        <a:t>Azul</a:t>
                      </a:r>
                      <a:endParaRPr lang="es-VE" dirty="0"/>
                    </a:p>
                  </a:txBody>
                  <a:tcPr/>
                </a:tc>
              </a:tr>
              <a:tr h="370840">
                <a:tc>
                  <a:txBody>
                    <a:bodyPr/>
                    <a:lstStyle/>
                    <a:p>
                      <a:r>
                        <a:rPr lang="es-VE" dirty="0" smtClean="0"/>
                        <a:t>11 años</a:t>
                      </a:r>
                      <a:endParaRPr lang="es-VE" dirty="0"/>
                    </a:p>
                  </a:txBody>
                  <a:tcPr/>
                </a:tc>
                <a:tc>
                  <a:txBody>
                    <a:bodyPr/>
                    <a:lstStyle/>
                    <a:p>
                      <a:r>
                        <a:rPr lang="es-VE" dirty="0" smtClean="0"/>
                        <a:t>Compañero</a:t>
                      </a:r>
                      <a:endParaRPr lang="es-VE" dirty="0"/>
                    </a:p>
                  </a:txBody>
                  <a:tcPr/>
                </a:tc>
                <a:tc>
                  <a:txBody>
                    <a:bodyPr/>
                    <a:lstStyle/>
                    <a:p>
                      <a:r>
                        <a:rPr lang="es-VE" dirty="0" smtClean="0"/>
                        <a:t>De Caminata</a:t>
                      </a:r>
                      <a:endParaRPr lang="es-VE" dirty="0"/>
                    </a:p>
                  </a:txBody>
                  <a:tcPr/>
                </a:tc>
                <a:tc>
                  <a:txBody>
                    <a:bodyPr/>
                    <a:lstStyle/>
                    <a:p>
                      <a:r>
                        <a:rPr lang="es-VE" dirty="0" smtClean="0"/>
                        <a:t>Rojo</a:t>
                      </a:r>
                      <a:endParaRPr lang="es-VE" dirty="0"/>
                    </a:p>
                  </a:txBody>
                  <a:tcPr/>
                </a:tc>
              </a:tr>
              <a:tr h="370840">
                <a:tc>
                  <a:txBody>
                    <a:bodyPr/>
                    <a:lstStyle/>
                    <a:p>
                      <a:r>
                        <a:rPr lang="es-VE" dirty="0" smtClean="0"/>
                        <a:t>12 años</a:t>
                      </a:r>
                      <a:endParaRPr lang="es-VE" dirty="0"/>
                    </a:p>
                  </a:txBody>
                  <a:tcPr/>
                </a:tc>
                <a:tc>
                  <a:txBody>
                    <a:bodyPr/>
                    <a:lstStyle/>
                    <a:p>
                      <a:r>
                        <a:rPr lang="es-VE" dirty="0" smtClean="0"/>
                        <a:t>Explorador</a:t>
                      </a:r>
                      <a:endParaRPr lang="es-VE" dirty="0"/>
                    </a:p>
                  </a:txBody>
                  <a:tcPr/>
                </a:tc>
                <a:tc>
                  <a:txBody>
                    <a:bodyPr/>
                    <a:lstStyle/>
                    <a:p>
                      <a:r>
                        <a:rPr lang="es-VE" dirty="0" smtClean="0"/>
                        <a:t>De Selva</a:t>
                      </a:r>
                      <a:endParaRPr lang="es-VE" dirty="0"/>
                    </a:p>
                  </a:txBody>
                  <a:tcPr/>
                </a:tc>
                <a:tc>
                  <a:txBody>
                    <a:bodyPr/>
                    <a:lstStyle/>
                    <a:p>
                      <a:r>
                        <a:rPr lang="es-VE" dirty="0" smtClean="0"/>
                        <a:t>Verde</a:t>
                      </a:r>
                      <a:endParaRPr lang="es-VE" dirty="0"/>
                    </a:p>
                  </a:txBody>
                  <a:tcPr/>
                </a:tc>
              </a:tr>
              <a:tr h="370840">
                <a:tc>
                  <a:txBody>
                    <a:bodyPr/>
                    <a:lstStyle/>
                    <a:p>
                      <a:r>
                        <a:rPr lang="es-VE" dirty="0" smtClean="0"/>
                        <a:t>13 años</a:t>
                      </a:r>
                      <a:endParaRPr lang="es-VE" dirty="0"/>
                    </a:p>
                  </a:txBody>
                  <a:tcPr/>
                </a:tc>
                <a:tc>
                  <a:txBody>
                    <a:bodyPr/>
                    <a:lstStyle/>
                    <a:p>
                      <a:r>
                        <a:rPr lang="es-VE" dirty="0" smtClean="0"/>
                        <a:t>Orientador</a:t>
                      </a:r>
                      <a:endParaRPr lang="es-VE" dirty="0"/>
                    </a:p>
                  </a:txBody>
                  <a:tcPr/>
                </a:tc>
                <a:tc>
                  <a:txBody>
                    <a:bodyPr/>
                    <a:lstStyle/>
                    <a:p>
                      <a:r>
                        <a:rPr lang="es-VE" dirty="0" smtClean="0"/>
                        <a:t>De Expedición</a:t>
                      </a:r>
                      <a:endParaRPr lang="es-VE" dirty="0"/>
                    </a:p>
                  </a:txBody>
                  <a:tcPr/>
                </a:tc>
                <a:tc>
                  <a:txBody>
                    <a:bodyPr/>
                    <a:lstStyle/>
                    <a:p>
                      <a:r>
                        <a:rPr lang="es-VE" dirty="0" smtClean="0"/>
                        <a:t>Blanco</a:t>
                      </a:r>
                      <a:endParaRPr lang="es-VE" dirty="0"/>
                    </a:p>
                  </a:txBody>
                  <a:tcPr/>
                </a:tc>
              </a:tr>
              <a:tr h="370840">
                <a:tc>
                  <a:txBody>
                    <a:bodyPr/>
                    <a:lstStyle/>
                    <a:p>
                      <a:r>
                        <a:rPr lang="es-VE" dirty="0" smtClean="0"/>
                        <a:t>14</a:t>
                      </a:r>
                      <a:r>
                        <a:rPr lang="es-VE" baseline="0" dirty="0" smtClean="0"/>
                        <a:t> años</a:t>
                      </a:r>
                      <a:endParaRPr lang="es-VE" dirty="0"/>
                    </a:p>
                  </a:txBody>
                  <a:tcPr/>
                </a:tc>
                <a:tc>
                  <a:txBody>
                    <a:bodyPr/>
                    <a:lstStyle/>
                    <a:p>
                      <a:r>
                        <a:rPr lang="es-VE" dirty="0" smtClean="0"/>
                        <a:t>Viajero</a:t>
                      </a:r>
                      <a:endParaRPr lang="es-VE" dirty="0"/>
                    </a:p>
                  </a:txBody>
                  <a:tcPr/>
                </a:tc>
                <a:tc>
                  <a:txBody>
                    <a:bodyPr/>
                    <a:lstStyle/>
                    <a:p>
                      <a:r>
                        <a:rPr lang="es-VE" dirty="0" smtClean="0"/>
                        <a:t>Avanzado</a:t>
                      </a:r>
                      <a:endParaRPr lang="es-VE" dirty="0"/>
                    </a:p>
                  </a:txBody>
                  <a:tcPr/>
                </a:tc>
                <a:tc>
                  <a:txBody>
                    <a:bodyPr/>
                    <a:lstStyle/>
                    <a:p>
                      <a:r>
                        <a:rPr lang="es-VE" dirty="0" smtClean="0"/>
                        <a:t>Guinda</a:t>
                      </a:r>
                      <a:endParaRPr lang="es-VE" dirty="0"/>
                    </a:p>
                  </a:txBody>
                  <a:tcPr/>
                </a:tc>
              </a:tr>
              <a:tr h="370840">
                <a:tc>
                  <a:txBody>
                    <a:bodyPr/>
                    <a:lstStyle/>
                    <a:p>
                      <a:r>
                        <a:rPr lang="es-VE" dirty="0" smtClean="0"/>
                        <a:t>15 años</a:t>
                      </a:r>
                      <a:endParaRPr lang="es-VE" dirty="0"/>
                    </a:p>
                  </a:txBody>
                  <a:tcPr/>
                </a:tc>
                <a:tc>
                  <a:txBody>
                    <a:bodyPr/>
                    <a:lstStyle/>
                    <a:p>
                      <a:r>
                        <a:rPr lang="es-VE" dirty="0" smtClean="0"/>
                        <a:t>Guía</a:t>
                      </a:r>
                      <a:endParaRPr lang="es-VE" dirty="0"/>
                    </a:p>
                  </a:txBody>
                  <a:tcPr/>
                </a:tc>
                <a:tc>
                  <a:txBody>
                    <a:bodyPr/>
                    <a:lstStyle/>
                    <a:p>
                      <a:r>
                        <a:rPr lang="es-VE" dirty="0" smtClean="0"/>
                        <a:t>Avanzado</a:t>
                      </a:r>
                      <a:endParaRPr lang="es-VE" dirty="0"/>
                    </a:p>
                  </a:txBody>
                  <a:tcPr/>
                </a:tc>
                <a:tc>
                  <a:txBody>
                    <a:bodyPr/>
                    <a:lstStyle/>
                    <a:p>
                      <a:r>
                        <a:rPr lang="es-VE" dirty="0" smtClean="0"/>
                        <a:t>Amarillo</a:t>
                      </a:r>
                      <a:endParaRPr lang="es-VE"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DEL MINISTERIO JUVENIL (2004)</a:t>
            </a:r>
            <a:endParaRPr lang="es-VE" sz="4400" b="1" dirty="0">
              <a:solidFill>
                <a:schemeClr val="bg1"/>
              </a:solidFill>
            </a:endParaRPr>
          </a:p>
        </p:txBody>
      </p:sp>
      <p:sp>
        <p:nvSpPr>
          <p:cNvPr id="7" name="6 CuadroTexto"/>
          <p:cNvSpPr txBox="1"/>
          <p:nvPr/>
        </p:nvSpPr>
        <p:spPr>
          <a:xfrm>
            <a:off x="467544" y="1844824"/>
            <a:ext cx="8352928" cy="4524315"/>
          </a:xfrm>
          <a:prstGeom prst="rect">
            <a:avLst/>
          </a:prstGeom>
          <a:noFill/>
        </p:spPr>
        <p:txBody>
          <a:bodyPr wrap="square" rtlCol="0">
            <a:spAutoFit/>
          </a:bodyPr>
          <a:lstStyle/>
          <a:p>
            <a:pPr algn="just"/>
            <a:r>
              <a:rPr lang="es-VE" sz="3200" b="1" dirty="0" smtClean="0">
                <a:solidFill>
                  <a:schemeClr val="bg1"/>
                </a:solidFill>
              </a:rPr>
              <a:t>Los adolescentes entran a los años que corresponden a los Conquistadores con anhelo y entusiasmo, como los niños que dejan la escuela primaria.  Durante esa etapa, los niños experimentan cambios físicos, sociales y emocionales propios de la pre adolescencia.   Empieza a separar su identidad de la familia y se identifican más con sus compañeros que con</a:t>
            </a:r>
          </a:p>
          <a:p>
            <a:pPr algn="just"/>
            <a:r>
              <a:rPr lang="es-VE" sz="3200" b="1" dirty="0" smtClean="0">
                <a:solidFill>
                  <a:schemeClr val="bg1"/>
                </a:solidFill>
              </a:rPr>
              <a:t>sus padres. </a:t>
            </a:r>
            <a:endParaRPr lang="es-VE" sz="3200" b="1"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DEL MINISTERIO JUVENIL (2004)</a:t>
            </a:r>
            <a:endParaRPr lang="es-VE" sz="4400" b="1" dirty="0">
              <a:solidFill>
                <a:schemeClr val="bg1"/>
              </a:solidFill>
            </a:endParaRPr>
          </a:p>
        </p:txBody>
      </p:sp>
      <p:sp>
        <p:nvSpPr>
          <p:cNvPr id="7" name="6 CuadroTexto"/>
          <p:cNvSpPr txBox="1"/>
          <p:nvPr/>
        </p:nvSpPr>
        <p:spPr>
          <a:xfrm>
            <a:off x="467544" y="1700808"/>
            <a:ext cx="8352928" cy="5016758"/>
          </a:xfrm>
          <a:prstGeom prst="rect">
            <a:avLst/>
          </a:prstGeom>
          <a:noFill/>
        </p:spPr>
        <p:txBody>
          <a:bodyPr wrap="square" rtlCol="0">
            <a:spAutoFit/>
          </a:bodyPr>
          <a:lstStyle/>
          <a:p>
            <a:pPr algn="just"/>
            <a:r>
              <a:rPr lang="es-VE" sz="3200" b="1" dirty="0" smtClean="0">
                <a:solidFill>
                  <a:schemeClr val="bg1"/>
                </a:solidFill>
              </a:rPr>
              <a:t>Los adolescentes se cansan muy fácilmente de las actividades de la iglesia, y hasta pueden rebelarse, de vez en cuando, contra las normas del hogar y de la iglesia.  Un club de Conquistadores activo, apoyado por un buen programa de escuela sabática de menores y adolescentes, puede ayudar a mantener a los jovencitos de estas edades involucrados e</a:t>
            </a:r>
          </a:p>
          <a:p>
            <a:pPr algn="just"/>
            <a:r>
              <a:rPr lang="es-VE" sz="3200" b="1" dirty="0">
                <a:solidFill>
                  <a:schemeClr val="bg1"/>
                </a:solidFill>
              </a:rPr>
              <a:t>i</a:t>
            </a:r>
            <a:r>
              <a:rPr lang="es-VE" sz="3200" b="1" dirty="0" smtClean="0">
                <a:solidFill>
                  <a:schemeClr val="bg1"/>
                </a:solidFill>
              </a:rPr>
              <a:t>nteresados en los planes y actividades de la </a:t>
            </a:r>
          </a:p>
          <a:p>
            <a:pPr algn="just"/>
            <a:r>
              <a:rPr lang="es-VE" sz="3200" b="1" dirty="0">
                <a:solidFill>
                  <a:schemeClr val="bg1"/>
                </a:solidFill>
              </a:rPr>
              <a:t>i</a:t>
            </a:r>
            <a:r>
              <a:rPr lang="es-VE" sz="3200" b="1" dirty="0" smtClean="0">
                <a:solidFill>
                  <a:schemeClr val="bg1"/>
                </a:solidFill>
              </a:rPr>
              <a:t>glesia.</a:t>
            </a:r>
            <a:endParaRPr lang="es-VE" sz="3200" b="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DEL MINISTERIO JUVENIL (2004)</a:t>
            </a:r>
            <a:endParaRPr lang="es-VE" sz="4400" b="1" dirty="0">
              <a:solidFill>
                <a:schemeClr val="bg1"/>
              </a:solidFill>
            </a:endParaRPr>
          </a:p>
        </p:txBody>
      </p:sp>
      <p:sp>
        <p:nvSpPr>
          <p:cNvPr id="7" name="6 CuadroTexto"/>
          <p:cNvSpPr txBox="1"/>
          <p:nvPr/>
        </p:nvSpPr>
        <p:spPr>
          <a:xfrm>
            <a:off x="467544" y="1844824"/>
            <a:ext cx="8352928" cy="4031873"/>
          </a:xfrm>
          <a:prstGeom prst="rect">
            <a:avLst/>
          </a:prstGeom>
          <a:noFill/>
        </p:spPr>
        <p:txBody>
          <a:bodyPr wrap="square" rtlCol="0">
            <a:spAutoFit/>
          </a:bodyPr>
          <a:lstStyle/>
          <a:p>
            <a:pPr algn="just"/>
            <a:r>
              <a:rPr lang="es-VE" sz="3200" b="1" dirty="0" smtClean="0">
                <a:solidFill>
                  <a:schemeClr val="bg1"/>
                </a:solidFill>
              </a:rPr>
              <a:t>Mientras dirige a los jovencitos de esta edad a comprometerse con Jesús, a través del bautismo, provéales muchas oportunidades para que se involucren en el servicio.</a:t>
            </a:r>
          </a:p>
          <a:p>
            <a:pPr algn="just"/>
            <a:r>
              <a:rPr lang="es-VE" sz="3200" b="1" dirty="0" smtClean="0">
                <a:solidFill>
                  <a:schemeClr val="bg1"/>
                </a:solidFill>
              </a:rPr>
              <a:t>Los proyectos de servicio efectivo pueden contrarrestar la apatía de los adolescentes y ayudarlos a visualizar su fe como algo valioso y relevante. (31,32)</a:t>
            </a:r>
            <a:endParaRPr lang="es-VE" sz="3200" b="1"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916832"/>
            <a:ext cx="8784976" cy="3970318"/>
          </a:xfrm>
          <a:prstGeom prst="rect">
            <a:avLst/>
          </a:prstGeom>
          <a:noFill/>
        </p:spPr>
        <p:txBody>
          <a:bodyPr wrap="square" rtlCol="0">
            <a:spAutoFit/>
          </a:bodyPr>
          <a:lstStyle/>
          <a:p>
            <a:pPr algn="just"/>
            <a:r>
              <a:rPr lang="es-VE" sz="3600" b="1" u="sng" dirty="0" smtClean="0">
                <a:solidFill>
                  <a:schemeClr val="bg1"/>
                </a:solidFill>
              </a:rPr>
              <a:t>EL PASADO:</a:t>
            </a:r>
          </a:p>
          <a:p>
            <a:pPr algn="just"/>
            <a:r>
              <a:rPr lang="es-VE" sz="3600" b="1" dirty="0" smtClean="0">
                <a:solidFill>
                  <a:schemeClr val="bg1"/>
                </a:solidFill>
              </a:rPr>
              <a:t>La Iglesia Adventista del Séptimo Día en el territorio de la División Interamericana ha experimentado un desarrollo progresivo en programas y actividades trazados especialmente para sus pre- adolescentes y adolescentes.</a:t>
            </a:r>
            <a:endParaRPr lang="es-VE" sz="3600" b="1"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916832"/>
            <a:ext cx="8784976" cy="4524315"/>
          </a:xfrm>
          <a:prstGeom prst="rect">
            <a:avLst/>
          </a:prstGeom>
          <a:noFill/>
        </p:spPr>
        <p:txBody>
          <a:bodyPr wrap="square" rtlCol="0">
            <a:spAutoFit/>
          </a:bodyPr>
          <a:lstStyle/>
          <a:p>
            <a:pPr algn="just"/>
            <a:r>
              <a:rPr lang="es-VE" sz="3200" b="1" u="sng" dirty="0" smtClean="0">
                <a:solidFill>
                  <a:schemeClr val="bg1"/>
                </a:solidFill>
              </a:rPr>
              <a:t>EL PASADO:</a:t>
            </a:r>
          </a:p>
          <a:p>
            <a:pPr algn="just"/>
            <a:r>
              <a:rPr lang="es-VE" sz="3200" b="1" dirty="0" smtClean="0">
                <a:solidFill>
                  <a:schemeClr val="bg1"/>
                </a:solidFill>
              </a:rPr>
              <a:t>Fue a principios de la década de los treinta cuando el programa de la Sociedad de Menores Misioneros Voluntarios, creado originalmente para el sistema de escuelas Adventistas de Norteamérica;  fue introducido en las iglesias locales de la División Interamericana.  Las reuniones se llevaban a cabo los sábados por </a:t>
            </a:r>
          </a:p>
          <a:p>
            <a:pPr algn="just"/>
            <a:r>
              <a:rPr lang="es-VE" sz="3200" b="1" dirty="0">
                <a:solidFill>
                  <a:schemeClr val="bg1"/>
                </a:solidFill>
              </a:rPr>
              <a:t>l</a:t>
            </a:r>
            <a:r>
              <a:rPr lang="es-VE" sz="3200" b="1" dirty="0" smtClean="0">
                <a:solidFill>
                  <a:schemeClr val="bg1"/>
                </a:solidFill>
              </a:rPr>
              <a:t>a tarde y los programas estaban a cargo de</a:t>
            </a:r>
            <a:endParaRPr lang="es-VE" sz="3200" b="1"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916832"/>
            <a:ext cx="8784976" cy="3539430"/>
          </a:xfrm>
          <a:prstGeom prst="rect">
            <a:avLst/>
          </a:prstGeom>
          <a:noFill/>
        </p:spPr>
        <p:txBody>
          <a:bodyPr wrap="square" rtlCol="0">
            <a:spAutoFit/>
          </a:bodyPr>
          <a:lstStyle/>
          <a:p>
            <a:pPr algn="just"/>
            <a:r>
              <a:rPr lang="es-VE" sz="3200" b="1" u="sng" dirty="0" smtClean="0">
                <a:solidFill>
                  <a:schemeClr val="bg1"/>
                </a:solidFill>
              </a:rPr>
              <a:t>EL PASADO:</a:t>
            </a:r>
          </a:p>
          <a:p>
            <a:pPr algn="just"/>
            <a:r>
              <a:rPr lang="es-VE" sz="3200" b="1" dirty="0" smtClean="0">
                <a:solidFill>
                  <a:schemeClr val="bg1"/>
                </a:solidFill>
              </a:rPr>
              <a:t>hermanos  voluntarios, recalcándose el estudio de la Biblia y la naturaleza y alguna actividad social.</a:t>
            </a:r>
          </a:p>
          <a:p>
            <a:pPr algn="just"/>
            <a:r>
              <a:rPr lang="es-VE" sz="3200" b="1" dirty="0" smtClean="0">
                <a:solidFill>
                  <a:schemeClr val="bg1"/>
                </a:solidFill>
              </a:rPr>
              <a:t>Después de un tiempo se sintió la necesidad de llevar a cabo un programa más amplio de aprendizaje al aire libre, que no podía cubrirse en las reuniones de los sábados.</a:t>
            </a:r>
            <a:endParaRPr lang="es-VE" sz="3200" b="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916832"/>
            <a:ext cx="8784976" cy="4524315"/>
          </a:xfrm>
          <a:prstGeom prst="rect">
            <a:avLst/>
          </a:prstGeom>
          <a:noFill/>
        </p:spPr>
        <p:txBody>
          <a:bodyPr wrap="square" rtlCol="0">
            <a:spAutoFit/>
          </a:bodyPr>
          <a:lstStyle/>
          <a:p>
            <a:pPr algn="just"/>
            <a:r>
              <a:rPr lang="es-VE" sz="3200" b="1" u="sng" dirty="0" smtClean="0">
                <a:solidFill>
                  <a:schemeClr val="bg1"/>
                </a:solidFill>
              </a:rPr>
              <a:t>EL PASADO:</a:t>
            </a:r>
          </a:p>
          <a:p>
            <a:pPr algn="just"/>
            <a:r>
              <a:rPr lang="es-VE" sz="3200" b="1" dirty="0" smtClean="0">
                <a:solidFill>
                  <a:schemeClr val="bg1"/>
                </a:solidFill>
              </a:rPr>
              <a:t>En 1950 el Club de Conquistadores fue aceptado oficialmente por la Asociación General.  Inmediatamente después, a principios de la década de los cincuenta, la División Interamericana adoptó el plan del Club de Conquistadores que había estado llevándose a cabo con todo éxito en las iglesias locales de</a:t>
            </a:r>
          </a:p>
          <a:p>
            <a:pPr algn="just"/>
            <a:r>
              <a:rPr lang="es-VE" sz="3200" b="1" dirty="0" smtClean="0">
                <a:solidFill>
                  <a:schemeClr val="bg1"/>
                </a:solidFill>
              </a:rPr>
              <a:t>Norteamérica.</a:t>
            </a:r>
            <a:endParaRPr lang="es-VE" sz="3200" b="1"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916832"/>
            <a:ext cx="8784976" cy="4524315"/>
          </a:xfrm>
          <a:prstGeom prst="rect">
            <a:avLst/>
          </a:prstGeom>
          <a:noFill/>
        </p:spPr>
        <p:txBody>
          <a:bodyPr wrap="square" rtlCol="0">
            <a:spAutoFit/>
          </a:bodyPr>
          <a:lstStyle/>
          <a:p>
            <a:pPr algn="just"/>
            <a:r>
              <a:rPr lang="es-VE" sz="3200" b="1" u="sng" dirty="0" smtClean="0">
                <a:solidFill>
                  <a:schemeClr val="bg1"/>
                </a:solidFill>
              </a:rPr>
              <a:t>EL PASADO:</a:t>
            </a:r>
          </a:p>
          <a:p>
            <a:pPr algn="just"/>
            <a:r>
              <a:rPr lang="es-VE" sz="3200" b="1" dirty="0" smtClean="0">
                <a:solidFill>
                  <a:schemeClr val="bg1"/>
                </a:solidFill>
              </a:rPr>
              <a:t>El plan de los Conquistadores que hacía hincapié en los campamentos, marchas, artes manuales y campories pronto cautivó la imaginación de los menores.  Casi todas las actividades que se llevaban a cabo en otros días fuera del sábado y que antes era responsabilidad de la Sociedad de Menores, fueron absorbidas por el Club de </a:t>
            </a:r>
          </a:p>
          <a:p>
            <a:pPr algn="just"/>
            <a:r>
              <a:rPr lang="es-VE" sz="3200" b="1" dirty="0" smtClean="0">
                <a:solidFill>
                  <a:schemeClr val="bg1"/>
                </a:solidFill>
              </a:rPr>
              <a:t>Conquistadores, mientras que la Sociedad de</a:t>
            </a:r>
            <a:endParaRPr lang="es-VE" sz="3200" b="1"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916832"/>
            <a:ext cx="8784976" cy="4524315"/>
          </a:xfrm>
          <a:prstGeom prst="rect">
            <a:avLst/>
          </a:prstGeom>
          <a:noFill/>
        </p:spPr>
        <p:txBody>
          <a:bodyPr wrap="square" rtlCol="0">
            <a:spAutoFit/>
          </a:bodyPr>
          <a:lstStyle/>
          <a:p>
            <a:pPr algn="just"/>
            <a:r>
              <a:rPr lang="es-VE" sz="3200" b="1" u="sng" dirty="0" smtClean="0">
                <a:solidFill>
                  <a:schemeClr val="bg1"/>
                </a:solidFill>
              </a:rPr>
              <a:t>EL PASADO:</a:t>
            </a:r>
          </a:p>
          <a:p>
            <a:pPr algn="just"/>
            <a:r>
              <a:rPr lang="es-VE" sz="3200" b="1" dirty="0" smtClean="0">
                <a:solidFill>
                  <a:schemeClr val="bg1"/>
                </a:solidFill>
              </a:rPr>
              <a:t>Menores enfatizaba las actividades de memorización y aprendizaje en el aula los sábados por la tarde.  Aunque la Sociedad de Menores y el Club de Conquistadores marcharon unidos de la mano como programa que se complementaban, era evidente la necesidad de efectuar algunos cambios para mejorar la efectividad del pro-</a:t>
            </a:r>
          </a:p>
          <a:p>
            <a:pPr algn="just"/>
            <a:r>
              <a:rPr lang="es-VE" sz="3200" b="1" dirty="0">
                <a:solidFill>
                  <a:schemeClr val="bg1"/>
                </a:solidFill>
              </a:rPr>
              <a:t>g</a:t>
            </a:r>
            <a:r>
              <a:rPr lang="es-VE" sz="3200" b="1" dirty="0" smtClean="0">
                <a:solidFill>
                  <a:schemeClr val="bg1"/>
                </a:solidFill>
              </a:rPr>
              <a:t>rama total.</a:t>
            </a:r>
            <a:endParaRPr lang="es-VE" sz="3200"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923330"/>
          </a:xfrm>
          <a:prstGeom prst="rect">
            <a:avLst/>
          </a:prstGeom>
          <a:noFill/>
        </p:spPr>
        <p:txBody>
          <a:bodyPr wrap="square" rtlCol="0">
            <a:spAutoFit/>
          </a:bodyPr>
          <a:lstStyle/>
          <a:p>
            <a:pPr algn="ctr"/>
            <a:r>
              <a:rPr lang="es-VE" sz="5400" b="1" dirty="0" smtClean="0">
                <a:solidFill>
                  <a:schemeClr val="bg1"/>
                </a:solidFill>
              </a:rPr>
              <a:t>MANUAL DE IGLESIA</a:t>
            </a:r>
            <a:endParaRPr lang="es-VE" sz="5400" b="1" dirty="0">
              <a:solidFill>
                <a:schemeClr val="bg1"/>
              </a:solidFill>
            </a:endParaRPr>
          </a:p>
        </p:txBody>
      </p:sp>
      <p:sp>
        <p:nvSpPr>
          <p:cNvPr id="7" name="6 CuadroTexto"/>
          <p:cNvSpPr txBox="1"/>
          <p:nvPr/>
        </p:nvSpPr>
        <p:spPr>
          <a:xfrm>
            <a:off x="467544" y="1485359"/>
            <a:ext cx="8352928" cy="4031873"/>
          </a:xfrm>
          <a:prstGeom prst="rect">
            <a:avLst/>
          </a:prstGeom>
          <a:noFill/>
        </p:spPr>
        <p:txBody>
          <a:bodyPr wrap="square" rtlCol="0">
            <a:spAutoFit/>
          </a:bodyPr>
          <a:lstStyle/>
          <a:p>
            <a:pPr algn="just"/>
            <a:r>
              <a:rPr lang="es-VE" sz="3200" b="1" dirty="0" smtClean="0">
                <a:solidFill>
                  <a:schemeClr val="bg1"/>
                </a:solidFill>
              </a:rPr>
              <a:t>El club de Conquistadores es un programa centrado en la iglesia que propicia el espíritu de aventura y exploración que hay en cada niño.  Esto incluye actividades al aire libre cuidadosamente planificadas , exploración de la naturaleza, manualidades y cultivo de aficiones o vocaciones más allá de las que usualmente ofrece la Sociedad de Menores Adventista.  </a:t>
            </a:r>
            <a:endParaRPr lang="es-VE" sz="3200" b="1"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700808"/>
            <a:ext cx="8784976" cy="5016758"/>
          </a:xfrm>
          <a:prstGeom prst="rect">
            <a:avLst/>
          </a:prstGeom>
          <a:noFill/>
        </p:spPr>
        <p:txBody>
          <a:bodyPr wrap="square" rtlCol="0">
            <a:spAutoFit/>
          </a:bodyPr>
          <a:lstStyle/>
          <a:p>
            <a:pPr algn="just"/>
            <a:r>
              <a:rPr lang="es-VE" sz="3200" b="1" u="sng" dirty="0" smtClean="0">
                <a:solidFill>
                  <a:schemeClr val="bg1"/>
                </a:solidFill>
              </a:rPr>
              <a:t>PROGRAMAS:</a:t>
            </a:r>
            <a:r>
              <a:rPr lang="es-VE" sz="3200" b="1" dirty="0" smtClean="0">
                <a:solidFill>
                  <a:schemeClr val="bg1"/>
                </a:solidFill>
              </a:rPr>
              <a:t> Alternativa A – 3 horas</a:t>
            </a:r>
          </a:p>
          <a:p>
            <a:pPr algn="just"/>
            <a:r>
              <a:rPr lang="es-VE" sz="3200" b="1" u="sng" dirty="0" smtClean="0">
                <a:solidFill>
                  <a:schemeClr val="bg1"/>
                </a:solidFill>
              </a:rPr>
              <a:t>Minutos</a:t>
            </a:r>
            <a:r>
              <a:rPr lang="es-VE" sz="3200" b="1" dirty="0" smtClean="0">
                <a:solidFill>
                  <a:schemeClr val="bg1"/>
                </a:solidFill>
              </a:rPr>
              <a:t>			</a:t>
            </a:r>
            <a:r>
              <a:rPr lang="es-VE" sz="3200" b="1" u="sng" dirty="0" smtClean="0">
                <a:solidFill>
                  <a:schemeClr val="bg1"/>
                </a:solidFill>
              </a:rPr>
              <a:t>Actividades</a:t>
            </a:r>
          </a:p>
          <a:p>
            <a:pPr algn="just"/>
            <a:r>
              <a:rPr lang="es-VE" sz="3200" b="1" dirty="0" smtClean="0">
                <a:solidFill>
                  <a:schemeClr val="bg1"/>
                </a:solidFill>
              </a:rPr>
              <a:t>     15       	Ceremonia de apertura, saludo a la </a:t>
            </a:r>
            <a:r>
              <a:rPr lang="es-VE" sz="3200" b="1" dirty="0" err="1" smtClean="0">
                <a:solidFill>
                  <a:schemeClr val="bg1"/>
                </a:solidFill>
              </a:rPr>
              <a:t>ban</a:t>
            </a:r>
            <a:r>
              <a:rPr lang="es-VE" sz="3200" b="1" dirty="0" smtClean="0">
                <a:solidFill>
                  <a:schemeClr val="bg1"/>
                </a:solidFill>
              </a:rPr>
              <a:t>-</a:t>
            </a:r>
          </a:p>
          <a:p>
            <a:pPr algn="just"/>
            <a:r>
              <a:rPr lang="es-VE" sz="3200" b="1" dirty="0">
                <a:solidFill>
                  <a:schemeClr val="bg1"/>
                </a:solidFill>
              </a:rPr>
              <a:t>	</a:t>
            </a:r>
            <a:r>
              <a:rPr lang="es-VE" sz="3200" b="1" dirty="0" smtClean="0">
                <a:solidFill>
                  <a:schemeClr val="bg1"/>
                </a:solidFill>
              </a:rPr>
              <a:t>	</a:t>
            </a:r>
            <a:r>
              <a:rPr lang="es-VE" sz="3200" b="1" dirty="0" err="1" smtClean="0">
                <a:solidFill>
                  <a:schemeClr val="bg1"/>
                </a:solidFill>
              </a:rPr>
              <a:t>dera</a:t>
            </a:r>
            <a:r>
              <a:rPr lang="es-VE" sz="3200" b="1" dirty="0" smtClean="0">
                <a:solidFill>
                  <a:schemeClr val="bg1"/>
                </a:solidFill>
              </a:rPr>
              <a:t>, oración, cuota, inspección</a:t>
            </a:r>
          </a:p>
          <a:p>
            <a:pPr algn="just"/>
            <a:r>
              <a:rPr lang="es-VE" sz="3200" b="1" dirty="0" smtClean="0">
                <a:solidFill>
                  <a:schemeClr val="bg1"/>
                </a:solidFill>
              </a:rPr>
              <a:t>     10		Marchas (Club o unidad)</a:t>
            </a:r>
          </a:p>
          <a:p>
            <a:pPr algn="just"/>
            <a:r>
              <a:rPr lang="es-VE" sz="3200" b="1" dirty="0">
                <a:solidFill>
                  <a:schemeClr val="bg1"/>
                </a:solidFill>
              </a:rPr>
              <a:t> </a:t>
            </a:r>
            <a:r>
              <a:rPr lang="es-VE" sz="3200" b="1" dirty="0" smtClean="0">
                <a:solidFill>
                  <a:schemeClr val="bg1"/>
                </a:solidFill>
              </a:rPr>
              <a:t>    15		Devocional</a:t>
            </a:r>
          </a:p>
          <a:p>
            <a:pPr algn="just"/>
            <a:r>
              <a:rPr lang="es-VE" sz="3200" b="1" dirty="0">
                <a:solidFill>
                  <a:schemeClr val="bg1"/>
                </a:solidFill>
              </a:rPr>
              <a:t> </a:t>
            </a:r>
            <a:r>
              <a:rPr lang="es-VE" sz="3200" b="1" dirty="0" smtClean="0">
                <a:solidFill>
                  <a:schemeClr val="bg1"/>
                </a:solidFill>
              </a:rPr>
              <a:t>    30		Juegos o prácticas</a:t>
            </a:r>
          </a:p>
          <a:p>
            <a:pPr algn="just"/>
            <a:r>
              <a:rPr lang="es-VE" sz="3200" b="1" dirty="0">
                <a:solidFill>
                  <a:schemeClr val="bg1"/>
                </a:solidFill>
              </a:rPr>
              <a:t> </a:t>
            </a:r>
            <a:r>
              <a:rPr lang="es-VE" sz="3200" b="1" dirty="0" smtClean="0">
                <a:solidFill>
                  <a:schemeClr val="bg1"/>
                </a:solidFill>
              </a:rPr>
              <a:t>    60		Clases (bajo techo o al aire libre)</a:t>
            </a:r>
          </a:p>
          <a:p>
            <a:pPr algn="just"/>
            <a:r>
              <a:rPr lang="es-VE" sz="3200" b="1" dirty="0" smtClean="0">
                <a:solidFill>
                  <a:schemeClr val="bg1"/>
                </a:solidFill>
              </a:rPr>
              <a:t>     45		Especialidades</a:t>
            </a:r>
          </a:p>
          <a:p>
            <a:pPr algn="just"/>
            <a:r>
              <a:rPr lang="es-VE" sz="3200" b="1" dirty="0">
                <a:solidFill>
                  <a:schemeClr val="bg1"/>
                </a:solidFill>
              </a:rPr>
              <a:t> </a:t>
            </a:r>
            <a:r>
              <a:rPr lang="es-VE" sz="3200" b="1" dirty="0" smtClean="0">
                <a:solidFill>
                  <a:schemeClr val="bg1"/>
                </a:solidFill>
              </a:rPr>
              <a:t>    05  	Anuncios y oración final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700808"/>
            <a:ext cx="8784976" cy="4031873"/>
          </a:xfrm>
          <a:prstGeom prst="rect">
            <a:avLst/>
          </a:prstGeom>
          <a:noFill/>
        </p:spPr>
        <p:txBody>
          <a:bodyPr wrap="square" rtlCol="0">
            <a:spAutoFit/>
          </a:bodyPr>
          <a:lstStyle/>
          <a:p>
            <a:pPr algn="just"/>
            <a:r>
              <a:rPr lang="es-VE" sz="3200" b="1" u="sng" dirty="0" smtClean="0">
                <a:solidFill>
                  <a:schemeClr val="bg1"/>
                </a:solidFill>
              </a:rPr>
              <a:t>PROGRAMAS:</a:t>
            </a:r>
            <a:r>
              <a:rPr lang="es-VE" sz="3200" b="1" dirty="0" smtClean="0">
                <a:solidFill>
                  <a:schemeClr val="bg1"/>
                </a:solidFill>
              </a:rPr>
              <a:t> Alternativa B – 1 horas</a:t>
            </a:r>
          </a:p>
          <a:p>
            <a:pPr algn="just"/>
            <a:r>
              <a:rPr lang="es-VE" sz="3200" b="1" u="sng" dirty="0" smtClean="0">
                <a:solidFill>
                  <a:schemeClr val="bg1"/>
                </a:solidFill>
              </a:rPr>
              <a:t>Minutos</a:t>
            </a:r>
            <a:r>
              <a:rPr lang="es-VE" sz="3200" b="1" dirty="0" smtClean="0">
                <a:solidFill>
                  <a:schemeClr val="bg1"/>
                </a:solidFill>
              </a:rPr>
              <a:t>			</a:t>
            </a:r>
            <a:r>
              <a:rPr lang="es-VE" sz="3200" b="1" u="sng" dirty="0" smtClean="0">
                <a:solidFill>
                  <a:schemeClr val="bg1"/>
                </a:solidFill>
              </a:rPr>
              <a:t>Actividades</a:t>
            </a:r>
          </a:p>
          <a:p>
            <a:pPr algn="just"/>
            <a:r>
              <a:rPr lang="es-VE" sz="3200" b="1" dirty="0" smtClean="0">
                <a:solidFill>
                  <a:schemeClr val="bg1"/>
                </a:solidFill>
              </a:rPr>
              <a:t>     10       	Ceremonia de apertura</a:t>
            </a:r>
          </a:p>
          <a:p>
            <a:pPr algn="just"/>
            <a:r>
              <a:rPr lang="es-VE" sz="3200" b="1" dirty="0" smtClean="0">
                <a:solidFill>
                  <a:schemeClr val="bg1"/>
                </a:solidFill>
              </a:rPr>
              <a:t>     10		Lección objetiva/Examen</a:t>
            </a:r>
          </a:p>
          <a:p>
            <a:pPr algn="just"/>
            <a:r>
              <a:rPr lang="es-VE" sz="3200" b="1" dirty="0">
                <a:solidFill>
                  <a:schemeClr val="bg1"/>
                </a:solidFill>
              </a:rPr>
              <a:t> </a:t>
            </a:r>
            <a:r>
              <a:rPr lang="es-VE" sz="3200" b="1" dirty="0" smtClean="0">
                <a:solidFill>
                  <a:schemeClr val="bg1"/>
                </a:solidFill>
              </a:rPr>
              <a:t>    30		Clases</a:t>
            </a:r>
          </a:p>
          <a:p>
            <a:pPr algn="just"/>
            <a:r>
              <a:rPr lang="es-VE" sz="3200" b="1" dirty="0">
                <a:solidFill>
                  <a:schemeClr val="bg1"/>
                </a:solidFill>
              </a:rPr>
              <a:t> </a:t>
            </a:r>
            <a:r>
              <a:rPr lang="es-VE" sz="3200" b="1" dirty="0" smtClean="0">
                <a:solidFill>
                  <a:schemeClr val="bg1"/>
                </a:solidFill>
              </a:rPr>
              <a:t>    07		Actividad Especial</a:t>
            </a:r>
          </a:p>
          <a:p>
            <a:pPr algn="just"/>
            <a:r>
              <a:rPr lang="es-VE" sz="3200" b="1" dirty="0">
                <a:solidFill>
                  <a:schemeClr val="bg1"/>
                </a:solidFill>
              </a:rPr>
              <a:t> </a:t>
            </a:r>
            <a:r>
              <a:rPr lang="es-VE" sz="3200" b="1" dirty="0" smtClean="0">
                <a:solidFill>
                  <a:schemeClr val="bg1"/>
                </a:solidFill>
              </a:rPr>
              <a:t>    03		Anuncios y oración final</a:t>
            </a:r>
          </a:p>
          <a:p>
            <a:pPr algn="just"/>
            <a:r>
              <a:rPr lang="es-VE" sz="3200" b="1" dirty="0" smtClean="0">
                <a:solidFill>
                  <a:schemeClr val="bg1"/>
                </a:solidFill>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700808"/>
            <a:ext cx="8784976" cy="4524315"/>
          </a:xfrm>
          <a:prstGeom prst="rect">
            <a:avLst/>
          </a:prstGeom>
          <a:noFill/>
        </p:spPr>
        <p:txBody>
          <a:bodyPr wrap="square" rtlCol="0">
            <a:spAutoFit/>
          </a:bodyPr>
          <a:lstStyle/>
          <a:p>
            <a:pPr algn="just"/>
            <a:r>
              <a:rPr lang="es-VE" sz="3200" b="1" u="sng" dirty="0" smtClean="0">
                <a:solidFill>
                  <a:schemeClr val="bg1"/>
                </a:solidFill>
              </a:rPr>
              <a:t>PROGRAMAS:</a:t>
            </a:r>
            <a:r>
              <a:rPr lang="es-VE" sz="3200" b="1" dirty="0" smtClean="0">
                <a:solidFill>
                  <a:schemeClr val="bg1"/>
                </a:solidFill>
              </a:rPr>
              <a:t> Alternativa C – 2 horas</a:t>
            </a:r>
          </a:p>
          <a:p>
            <a:pPr algn="just"/>
            <a:r>
              <a:rPr lang="es-VE" sz="3200" b="1" u="sng" dirty="0" smtClean="0">
                <a:solidFill>
                  <a:schemeClr val="bg1"/>
                </a:solidFill>
              </a:rPr>
              <a:t>Minutos</a:t>
            </a:r>
            <a:r>
              <a:rPr lang="es-VE" sz="3200" b="1" dirty="0" smtClean="0">
                <a:solidFill>
                  <a:schemeClr val="bg1"/>
                </a:solidFill>
              </a:rPr>
              <a:t>			</a:t>
            </a:r>
            <a:r>
              <a:rPr lang="es-VE" sz="3200" b="1" u="sng" dirty="0" smtClean="0">
                <a:solidFill>
                  <a:schemeClr val="bg1"/>
                </a:solidFill>
              </a:rPr>
              <a:t>Actividades</a:t>
            </a:r>
          </a:p>
          <a:p>
            <a:pPr algn="just"/>
            <a:r>
              <a:rPr lang="es-VE" sz="3200" b="1" dirty="0" smtClean="0">
                <a:solidFill>
                  <a:schemeClr val="bg1"/>
                </a:solidFill>
              </a:rPr>
              <a:t>     10       	Ceremonia de apertura</a:t>
            </a:r>
          </a:p>
          <a:p>
            <a:pPr algn="just"/>
            <a:r>
              <a:rPr lang="es-VE" sz="3200" b="1" dirty="0" smtClean="0">
                <a:solidFill>
                  <a:schemeClr val="bg1"/>
                </a:solidFill>
              </a:rPr>
              <a:t>     15		Devocional</a:t>
            </a:r>
          </a:p>
          <a:p>
            <a:pPr algn="just"/>
            <a:r>
              <a:rPr lang="es-VE" sz="3200" b="1" dirty="0">
                <a:solidFill>
                  <a:schemeClr val="bg1"/>
                </a:solidFill>
              </a:rPr>
              <a:t> </a:t>
            </a:r>
            <a:r>
              <a:rPr lang="es-VE" sz="3200" b="1" dirty="0" smtClean="0">
                <a:solidFill>
                  <a:schemeClr val="bg1"/>
                </a:solidFill>
              </a:rPr>
              <a:t>    15	</a:t>
            </a:r>
            <a:r>
              <a:rPr lang="es-VE" sz="3200" b="1" dirty="0">
                <a:solidFill>
                  <a:schemeClr val="bg1"/>
                </a:solidFill>
              </a:rPr>
              <a:t>	</a:t>
            </a:r>
            <a:r>
              <a:rPr lang="es-VE" sz="3200" b="1" dirty="0" smtClean="0">
                <a:solidFill>
                  <a:schemeClr val="bg1"/>
                </a:solidFill>
              </a:rPr>
              <a:t>Juegos/Prácticas</a:t>
            </a:r>
          </a:p>
          <a:p>
            <a:pPr algn="just"/>
            <a:r>
              <a:rPr lang="es-VE" sz="3200" b="1" dirty="0">
                <a:solidFill>
                  <a:schemeClr val="bg1"/>
                </a:solidFill>
              </a:rPr>
              <a:t> </a:t>
            </a:r>
            <a:r>
              <a:rPr lang="es-VE" sz="3200" b="1" dirty="0" smtClean="0">
                <a:solidFill>
                  <a:schemeClr val="bg1"/>
                </a:solidFill>
              </a:rPr>
              <a:t>    30		Clases</a:t>
            </a:r>
          </a:p>
          <a:p>
            <a:pPr algn="just"/>
            <a:r>
              <a:rPr lang="es-VE" sz="3200" b="1" dirty="0">
                <a:solidFill>
                  <a:schemeClr val="bg1"/>
                </a:solidFill>
              </a:rPr>
              <a:t> </a:t>
            </a:r>
            <a:r>
              <a:rPr lang="es-VE" sz="3200" b="1" dirty="0" smtClean="0">
                <a:solidFill>
                  <a:schemeClr val="bg1"/>
                </a:solidFill>
              </a:rPr>
              <a:t>    40		Especialidades</a:t>
            </a:r>
          </a:p>
          <a:p>
            <a:pPr algn="just"/>
            <a:r>
              <a:rPr lang="es-VE" sz="3200" b="1" dirty="0" smtClean="0">
                <a:solidFill>
                  <a:schemeClr val="bg1"/>
                </a:solidFill>
              </a:rPr>
              <a:t>     10		Ceremonia de Clausura</a:t>
            </a:r>
          </a:p>
          <a:p>
            <a:pPr algn="just"/>
            <a:r>
              <a:rPr lang="es-VE" sz="3200" b="1" dirty="0">
                <a:solidFill>
                  <a:schemeClr val="bg1"/>
                </a:solidFill>
              </a:rPr>
              <a:t> </a:t>
            </a:r>
            <a:r>
              <a:rPr lang="es-VE" sz="3200" b="1" dirty="0" smtClean="0">
                <a:solidFill>
                  <a:schemeClr val="bg1"/>
                </a:solidFill>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700808"/>
            <a:ext cx="8784976" cy="2554545"/>
          </a:xfrm>
          <a:prstGeom prst="rect">
            <a:avLst/>
          </a:prstGeom>
          <a:noFill/>
        </p:spPr>
        <p:txBody>
          <a:bodyPr wrap="square" rtlCol="0">
            <a:spAutoFit/>
          </a:bodyPr>
          <a:lstStyle/>
          <a:p>
            <a:pPr algn="just"/>
            <a:r>
              <a:rPr lang="es-VE" sz="4000" b="1" u="sng" dirty="0" smtClean="0">
                <a:solidFill>
                  <a:schemeClr val="bg1"/>
                </a:solidFill>
              </a:rPr>
              <a:t>IDEALEAS:</a:t>
            </a:r>
          </a:p>
          <a:p>
            <a:pPr algn="ctr"/>
            <a:r>
              <a:rPr lang="es-VE" sz="4000" b="1" dirty="0" smtClean="0">
                <a:solidFill>
                  <a:schemeClr val="bg1"/>
                </a:solidFill>
              </a:rPr>
              <a:t>BLANCO</a:t>
            </a:r>
          </a:p>
          <a:p>
            <a:pPr algn="ctr"/>
            <a:r>
              <a:rPr lang="es-VE" sz="4000" b="1" dirty="0" smtClean="0">
                <a:solidFill>
                  <a:schemeClr val="bg1"/>
                </a:solidFill>
              </a:rPr>
              <a:t>“El mensaje del advenimiento a todo el mundo en mi generación”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700808"/>
            <a:ext cx="8784976" cy="1938992"/>
          </a:xfrm>
          <a:prstGeom prst="rect">
            <a:avLst/>
          </a:prstGeom>
          <a:noFill/>
        </p:spPr>
        <p:txBody>
          <a:bodyPr wrap="square" rtlCol="0">
            <a:spAutoFit/>
          </a:bodyPr>
          <a:lstStyle/>
          <a:p>
            <a:pPr algn="just"/>
            <a:r>
              <a:rPr lang="es-VE" sz="4000" b="1" u="sng" dirty="0" smtClean="0">
                <a:solidFill>
                  <a:schemeClr val="bg1"/>
                </a:solidFill>
              </a:rPr>
              <a:t>IDEALEAS:</a:t>
            </a:r>
          </a:p>
          <a:p>
            <a:pPr algn="ctr"/>
            <a:r>
              <a:rPr lang="es-VE" sz="4000" b="1" dirty="0" smtClean="0">
                <a:solidFill>
                  <a:schemeClr val="bg1"/>
                </a:solidFill>
              </a:rPr>
              <a:t>LEMA</a:t>
            </a:r>
          </a:p>
          <a:p>
            <a:pPr algn="ctr"/>
            <a:r>
              <a:rPr lang="es-VE" sz="4000" b="1" dirty="0" smtClean="0">
                <a:solidFill>
                  <a:schemeClr val="bg1"/>
                </a:solidFill>
              </a:rPr>
              <a:t>“El amor de Cristo me constriñe”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700808"/>
            <a:ext cx="8784976" cy="3785652"/>
          </a:xfrm>
          <a:prstGeom prst="rect">
            <a:avLst/>
          </a:prstGeom>
          <a:noFill/>
        </p:spPr>
        <p:txBody>
          <a:bodyPr wrap="square" rtlCol="0">
            <a:spAutoFit/>
          </a:bodyPr>
          <a:lstStyle/>
          <a:p>
            <a:pPr algn="just"/>
            <a:r>
              <a:rPr lang="es-VE" sz="4000" b="1" u="sng" dirty="0" smtClean="0">
                <a:solidFill>
                  <a:schemeClr val="bg1"/>
                </a:solidFill>
              </a:rPr>
              <a:t>IDEALEAS:</a:t>
            </a:r>
          </a:p>
          <a:p>
            <a:pPr algn="ctr"/>
            <a:r>
              <a:rPr lang="es-VE" sz="4000" b="1" dirty="0" smtClean="0">
                <a:solidFill>
                  <a:schemeClr val="bg1"/>
                </a:solidFill>
              </a:rPr>
              <a:t>VOTO</a:t>
            </a:r>
          </a:p>
          <a:p>
            <a:pPr algn="ctr"/>
            <a:r>
              <a:rPr lang="es-VE" sz="4000" b="1" dirty="0" smtClean="0">
                <a:solidFill>
                  <a:schemeClr val="bg1"/>
                </a:solidFill>
              </a:rPr>
              <a:t>“Por la gracias de Dios, seré puro, bondadoso y Leal.  Guardaré la ley del Conquistador, seré siervo de Dios y amigo de la humanidad”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700808"/>
            <a:ext cx="8784976" cy="5262979"/>
          </a:xfrm>
          <a:prstGeom prst="rect">
            <a:avLst/>
          </a:prstGeom>
          <a:noFill/>
        </p:spPr>
        <p:txBody>
          <a:bodyPr wrap="square" rtlCol="0">
            <a:spAutoFit/>
          </a:bodyPr>
          <a:lstStyle/>
          <a:p>
            <a:pPr algn="just"/>
            <a:r>
              <a:rPr lang="es-VE" sz="2800" b="1" u="sng" dirty="0" smtClean="0">
                <a:solidFill>
                  <a:schemeClr val="bg1"/>
                </a:solidFill>
              </a:rPr>
              <a:t>IDEALEAS:</a:t>
            </a:r>
          </a:p>
          <a:p>
            <a:pPr algn="ctr"/>
            <a:r>
              <a:rPr lang="es-VE" sz="2800" b="1" dirty="0" smtClean="0">
                <a:solidFill>
                  <a:schemeClr val="bg1"/>
                </a:solidFill>
              </a:rPr>
              <a:t>LEY</a:t>
            </a:r>
          </a:p>
          <a:p>
            <a:pPr algn="ctr"/>
            <a:r>
              <a:rPr lang="es-VE" sz="2800" b="1" dirty="0" smtClean="0">
                <a:solidFill>
                  <a:schemeClr val="bg1"/>
                </a:solidFill>
              </a:rPr>
              <a:t>La ley del Conquistador me manda:</a:t>
            </a:r>
          </a:p>
          <a:p>
            <a:pPr marL="742950" indent="-742950" algn="just">
              <a:buAutoNum type="arabicPeriod"/>
            </a:pPr>
            <a:r>
              <a:rPr lang="es-VE" sz="2800" b="1" dirty="0" smtClean="0">
                <a:solidFill>
                  <a:schemeClr val="bg1"/>
                </a:solidFill>
              </a:rPr>
              <a:t>Observar la devoción matutina</a:t>
            </a:r>
          </a:p>
          <a:p>
            <a:pPr marL="742950" indent="-742950" algn="just">
              <a:buAutoNum type="arabicPeriod"/>
            </a:pPr>
            <a:r>
              <a:rPr lang="es-VE" sz="2800" b="1" dirty="0" smtClean="0">
                <a:solidFill>
                  <a:schemeClr val="bg1"/>
                </a:solidFill>
              </a:rPr>
              <a:t>Cumplir con la parte que me toca</a:t>
            </a:r>
          </a:p>
          <a:p>
            <a:pPr marL="742950" indent="-742950" algn="just">
              <a:buAutoNum type="arabicPeriod"/>
            </a:pPr>
            <a:r>
              <a:rPr lang="es-VE" sz="2800" b="1" dirty="0" smtClean="0">
                <a:solidFill>
                  <a:schemeClr val="bg1"/>
                </a:solidFill>
              </a:rPr>
              <a:t>Cuidar mi cuerpo</a:t>
            </a:r>
          </a:p>
          <a:p>
            <a:pPr marL="742950" indent="-742950" algn="just">
              <a:buAutoNum type="arabicPeriod"/>
            </a:pPr>
            <a:r>
              <a:rPr lang="es-VE" sz="2800" b="1" dirty="0" smtClean="0">
                <a:solidFill>
                  <a:schemeClr val="bg1"/>
                </a:solidFill>
              </a:rPr>
              <a:t>Tener una mirada franca</a:t>
            </a:r>
          </a:p>
          <a:p>
            <a:pPr marL="742950" indent="-742950" algn="just">
              <a:buAutoNum type="arabicPeriod"/>
            </a:pPr>
            <a:r>
              <a:rPr lang="es-VE" sz="2800" b="1" dirty="0" smtClean="0">
                <a:solidFill>
                  <a:schemeClr val="bg1"/>
                </a:solidFill>
              </a:rPr>
              <a:t>Ser cortes y obediente</a:t>
            </a:r>
          </a:p>
          <a:p>
            <a:pPr marL="742950" indent="-742950" algn="just">
              <a:buAutoNum type="arabicPeriod"/>
            </a:pPr>
            <a:r>
              <a:rPr lang="es-VE" sz="2800" b="1" dirty="0" smtClean="0">
                <a:solidFill>
                  <a:schemeClr val="bg1"/>
                </a:solidFill>
              </a:rPr>
              <a:t>Andar con reverencia en la casa de Dios</a:t>
            </a:r>
          </a:p>
          <a:p>
            <a:pPr marL="742950" indent="-742950" algn="just">
              <a:buAutoNum type="arabicPeriod"/>
            </a:pPr>
            <a:r>
              <a:rPr lang="es-VE" sz="2800" b="1" dirty="0" smtClean="0">
                <a:solidFill>
                  <a:schemeClr val="bg1"/>
                </a:solidFill>
              </a:rPr>
              <a:t>Conservar una canción en el corazón</a:t>
            </a:r>
          </a:p>
          <a:p>
            <a:pPr marL="742950" indent="-742950" algn="just">
              <a:buAutoNum type="arabicPeriod"/>
            </a:pPr>
            <a:r>
              <a:rPr lang="es-VE" sz="2800" b="1" dirty="0" smtClean="0">
                <a:solidFill>
                  <a:schemeClr val="bg1"/>
                </a:solidFill>
              </a:rPr>
              <a:t>Trabajar para Dios</a:t>
            </a:r>
          </a:p>
          <a:p>
            <a:pPr marL="742950" indent="-742950" algn="just">
              <a:buAutoNum type="arabicPeriod"/>
            </a:pPr>
            <a:endParaRPr lang="es-VE" sz="2800" b="1" dirty="0" smtClean="0">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3366034" y="3284984"/>
            <a:ext cx="2286086" cy="2232248"/>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PARA DIRIGENTES DE CONQUISTADORES (1990)</a:t>
            </a:r>
            <a:endParaRPr lang="es-VE" sz="4400" b="1" dirty="0">
              <a:solidFill>
                <a:schemeClr val="bg1"/>
              </a:solidFill>
            </a:endParaRPr>
          </a:p>
        </p:txBody>
      </p:sp>
      <p:sp>
        <p:nvSpPr>
          <p:cNvPr id="7" name="6 CuadroTexto"/>
          <p:cNvSpPr txBox="1"/>
          <p:nvPr/>
        </p:nvSpPr>
        <p:spPr>
          <a:xfrm>
            <a:off x="179512" y="1700808"/>
            <a:ext cx="8784976" cy="1938992"/>
          </a:xfrm>
          <a:prstGeom prst="rect">
            <a:avLst/>
          </a:prstGeom>
          <a:noFill/>
        </p:spPr>
        <p:txBody>
          <a:bodyPr wrap="square" rtlCol="0">
            <a:spAutoFit/>
          </a:bodyPr>
          <a:lstStyle/>
          <a:p>
            <a:pPr algn="ctr"/>
            <a:endParaRPr lang="es-VE" sz="4000" b="1" dirty="0" smtClean="0">
              <a:solidFill>
                <a:schemeClr val="bg1"/>
              </a:solidFill>
            </a:endParaRPr>
          </a:p>
          <a:p>
            <a:pPr algn="ctr"/>
            <a:r>
              <a:rPr lang="es-VE" sz="4000" b="1" dirty="0" smtClean="0">
                <a:solidFill>
                  <a:schemeClr val="bg1"/>
                </a:solidFill>
              </a:rPr>
              <a:t>HIMNO</a:t>
            </a:r>
          </a:p>
          <a:p>
            <a:pPr algn="ctr"/>
            <a:endParaRPr lang="es-VE" sz="4000" b="1" dirty="0" smtClean="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923330"/>
          </a:xfrm>
          <a:prstGeom prst="rect">
            <a:avLst/>
          </a:prstGeom>
          <a:noFill/>
        </p:spPr>
        <p:txBody>
          <a:bodyPr wrap="square" rtlCol="0">
            <a:spAutoFit/>
          </a:bodyPr>
          <a:lstStyle/>
          <a:p>
            <a:pPr algn="ctr"/>
            <a:r>
              <a:rPr lang="es-VE" sz="5400" b="1" dirty="0" smtClean="0">
                <a:solidFill>
                  <a:schemeClr val="bg1"/>
                </a:solidFill>
              </a:rPr>
              <a:t>MANUAL DE IGLESIA</a:t>
            </a:r>
            <a:endParaRPr lang="es-VE" sz="5400" b="1" dirty="0">
              <a:solidFill>
                <a:schemeClr val="bg1"/>
              </a:solidFill>
            </a:endParaRPr>
          </a:p>
        </p:txBody>
      </p:sp>
      <p:sp>
        <p:nvSpPr>
          <p:cNvPr id="7" name="6 CuadroTexto"/>
          <p:cNvSpPr txBox="1"/>
          <p:nvPr/>
        </p:nvSpPr>
        <p:spPr>
          <a:xfrm>
            <a:off x="467544" y="1485359"/>
            <a:ext cx="8352928" cy="4031873"/>
          </a:xfrm>
          <a:prstGeom prst="rect">
            <a:avLst/>
          </a:prstGeom>
          <a:noFill/>
        </p:spPr>
        <p:txBody>
          <a:bodyPr wrap="square" rtlCol="0">
            <a:spAutoFit/>
          </a:bodyPr>
          <a:lstStyle/>
          <a:p>
            <a:pPr algn="just"/>
            <a:r>
              <a:rPr lang="es-VE" sz="3200" b="1" dirty="0" smtClean="0">
                <a:solidFill>
                  <a:schemeClr val="bg1"/>
                </a:solidFill>
              </a:rPr>
              <a:t>En este ambiente, el enfoque espiritual es bien recibido, y el Club de Conquistadores ya ha demostrado su influencia para salvar almas.  En muchas iglesias locales, el Club de Conquistadores ha reemplazado a la Sociedad de Menores Adventistas tradicional.  Cuando existe una escuela de iglesia, el club tiene que complementar la Sociedad de </a:t>
            </a:r>
            <a:r>
              <a:rPr lang="es-VE" sz="3200" b="1" dirty="0" err="1" smtClean="0">
                <a:solidFill>
                  <a:schemeClr val="bg1"/>
                </a:solidFill>
              </a:rPr>
              <a:t>Menore</a:t>
            </a:r>
            <a:r>
              <a:rPr lang="es-VE" sz="3200" b="1" dirty="0" smtClean="0">
                <a:solidFill>
                  <a:schemeClr val="bg1"/>
                </a:solidFill>
              </a:rPr>
              <a:t>.</a:t>
            </a:r>
            <a:endParaRPr lang="es-VE" sz="32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923330"/>
          </a:xfrm>
          <a:prstGeom prst="rect">
            <a:avLst/>
          </a:prstGeom>
          <a:noFill/>
        </p:spPr>
        <p:txBody>
          <a:bodyPr wrap="square" rtlCol="0">
            <a:spAutoFit/>
          </a:bodyPr>
          <a:lstStyle/>
          <a:p>
            <a:pPr algn="ctr"/>
            <a:r>
              <a:rPr lang="es-VE" sz="5400" b="1" dirty="0" smtClean="0">
                <a:solidFill>
                  <a:schemeClr val="bg1"/>
                </a:solidFill>
              </a:rPr>
              <a:t>MANUAL DE IGLESIA</a:t>
            </a:r>
            <a:endParaRPr lang="es-VE" sz="5400" b="1" dirty="0">
              <a:solidFill>
                <a:schemeClr val="bg1"/>
              </a:solidFill>
            </a:endParaRPr>
          </a:p>
        </p:txBody>
      </p:sp>
      <p:sp>
        <p:nvSpPr>
          <p:cNvPr id="7" name="6 CuadroTexto"/>
          <p:cNvSpPr txBox="1"/>
          <p:nvPr/>
        </p:nvSpPr>
        <p:spPr>
          <a:xfrm>
            <a:off x="467544" y="1485359"/>
            <a:ext cx="8352928" cy="4524315"/>
          </a:xfrm>
          <a:prstGeom prst="rect">
            <a:avLst/>
          </a:prstGeom>
          <a:noFill/>
        </p:spPr>
        <p:txBody>
          <a:bodyPr wrap="square" rtlCol="0">
            <a:spAutoFit/>
          </a:bodyPr>
          <a:lstStyle/>
          <a:p>
            <a:pPr algn="just"/>
            <a:r>
              <a:rPr lang="es-VE" sz="3200" b="1" dirty="0" smtClean="0">
                <a:solidFill>
                  <a:schemeClr val="bg1"/>
                </a:solidFill>
              </a:rPr>
              <a:t>La iglesia nombra al director y al subdirector del club de Conquistadores, en ocasión de las elecciones regulares (64).  Si se eligen dos subdirectores, es conveniente que haya uno de cada sexo.  Uno de los subdirectores puede servir como secretario-tesorero del club.  El director es miembro de la junta directiva de la iglesia y también de la junta directiva de Sociedad de Jóvenes.</a:t>
            </a:r>
            <a:endParaRPr lang="es-VE" sz="3200"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923330"/>
          </a:xfrm>
          <a:prstGeom prst="rect">
            <a:avLst/>
          </a:prstGeom>
          <a:noFill/>
        </p:spPr>
        <p:txBody>
          <a:bodyPr wrap="square" rtlCol="0">
            <a:spAutoFit/>
          </a:bodyPr>
          <a:lstStyle/>
          <a:p>
            <a:pPr algn="ctr"/>
            <a:r>
              <a:rPr lang="es-VE" sz="5400" b="1" dirty="0" smtClean="0">
                <a:solidFill>
                  <a:schemeClr val="bg1"/>
                </a:solidFill>
              </a:rPr>
              <a:t>MANUAL DE IGLESIA</a:t>
            </a:r>
            <a:endParaRPr lang="es-VE" sz="5400" b="1" dirty="0">
              <a:solidFill>
                <a:schemeClr val="bg1"/>
              </a:solidFill>
            </a:endParaRPr>
          </a:p>
        </p:txBody>
      </p:sp>
      <p:sp>
        <p:nvSpPr>
          <p:cNvPr id="7" name="6 CuadroTexto"/>
          <p:cNvSpPr txBox="1"/>
          <p:nvPr/>
        </p:nvSpPr>
        <p:spPr>
          <a:xfrm>
            <a:off x="467544" y="1485359"/>
            <a:ext cx="8352928" cy="4801314"/>
          </a:xfrm>
          <a:prstGeom prst="rect">
            <a:avLst/>
          </a:prstGeom>
          <a:noFill/>
        </p:spPr>
        <p:txBody>
          <a:bodyPr wrap="square" rtlCol="0">
            <a:spAutoFit/>
          </a:bodyPr>
          <a:lstStyle/>
          <a:p>
            <a:pPr algn="just"/>
            <a:r>
              <a:rPr lang="es-VE" sz="3400" b="1" dirty="0" smtClean="0">
                <a:solidFill>
                  <a:schemeClr val="bg1"/>
                </a:solidFill>
              </a:rPr>
              <a:t>Otros dirigentes del club son los instructores de clases de artes manuales, y de clases sobre la naturaleza y los consejeros responsables de una unidad de seis a ocho conquistadores.</a:t>
            </a:r>
          </a:p>
          <a:p>
            <a:pPr algn="just"/>
            <a:r>
              <a:rPr lang="es-VE" sz="3400" b="1" dirty="0" smtClean="0">
                <a:solidFill>
                  <a:schemeClr val="bg1"/>
                </a:solidFill>
              </a:rPr>
              <a:t>A través del director de los Ministerios Juveniles de la asociación pueden conseguir  material de ayuda para el Club de Conquistadores.</a:t>
            </a:r>
            <a:endParaRPr lang="es-VE" sz="3400" b="1"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923330"/>
          </a:xfrm>
          <a:prstGeom prst="rect">
            <a:avLst/>
          </a:prstGeom>
          <a:noFill/>
        </p:spPr>
        <p:txBody>
          <a:bodyPr wrap="square" rtlCol="0">
            <a:spAutoFit/>
          </a:bodyPr>
          <a:lstStyle/>
          <a:p>
            <a:pPr algn="ctr"/>
            <a:r>
              <a:rPr lang="es-VE" sz="5400" b="1" dirty="0" smtClean="0">
                <a:solidFill>
                  <a:schemeClr val="bg1"/>
                </a:solidFill>
              </a:rPr>
              <a:t>MANUAL DE IGLESIA</a:t>
            </a:r>
            <a:endParaRPr lang="es-VE" sz="5400" b="1" dirty="0">
              <a:solidFill>
                <a:schemeClr val="bg1"/>
              </a:solidFill>
            </a:endParaRPr>
          </a:p>
        </p:txBody>
      </p:sp>
      <p:sp>
        <p:nvSpPr>
          <p:cNvPr id="7" name="6 CuadroTexto"/>
          <p:cNvSpPr txBox="1"/>
          <p:nvPr/>
        </p:nvSpPr>
        <p:spPr>
          <a:xfrm>
            <a:off x="467544" y="1485359"/>
            <a:ext cx="8352928" cy="5016758"/>
          </a:xfrm>
          <a:prstGeom prst="rect">
            <a:avLst/>
          </a:prstGeom>
          <a:noFill/>
        </p:spPr>
        <p:txBody>
          <a:bodyPr wrap="square" rtlCol="0">
            <a:spAutoFit/>
          </a:bodyPr>
          <a:lstStyle/>
          <a:p>
            <a:pPr algn="just"/>
            <a:r>
              <a:rPr lang="es-VE" sz="3200" b="1" dirty="0" smtClean="0">
                <a:solidFill>
                  <a:schemeClr val="bg1"/>
                </a:solidFill>
              </a:rPr>
              <a:t>Todas las personas involucradas en actividades con niños pequeños deben satisfacer  las normas y los requisitos eclesiásticos y legales, como los de comprobación de antecedentes y de acreditación.  Los dirigentes de la iglesia local deben ponerse en contacto con la asociación, que dará orientación en cuanto a la comprobación de antecedentes y a qué acreditaciones hay disponibles o se requiere.</a:t>
            </a:r>
          </a:p>
          <a:p>
            <a:pPr algn="just"/>
            <a:r>
              <a:rPr lang="es-VE" sz="3200" b="1" dirty="0" smtClean="0">
                <a:solidFill>
                  <a:schemeClr val="bg1"/>
                </a:solidFill>
              </a:rPr>
              <a:t>(105)</a:t>
            </a:r>
            <a:endParaRPr lang="es-VE" sz="3200"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DEL MINISTERIO JUVENIL (2004)</a:t>
            </a:r>
            <a:endParaRPr lang="es-VE" sz="4400" b="1" dirty="0">
              <a:solidFill>
                <a:schemeClr val="bg1"/>
              </a:solidFill>
            </a:endParaRPr>
          </a:p>
        </p:txBody>
      </p:sp>
      <p:sp>
        <p:nvSpPr>
          <p:cNvPr id="7" name="6 CuadroTexto"/>
          <p:cNvSpPr txBox="1"/>
          <p:nvPr/>
        </p:nvSpPr>
        <p:spPr>
          <a:xfrm>
            <a:off x="467544" y="1844824"/>
            <a:ext cx="8352928" cy="3539430"/>
          </a:xfrm>
          <a:prstGeom prst="rect">
            <a:avLst/>
          </a:prstGeom>
          <a:noFill/>
        </p:spPr>
        <p:txBody>
          <a:bodyPr wrap="square" rtlCol="0">
            <a:spAutoFit/>
          </a:bodyPr>
          <a:lstStyle/>
          <a:p>
            <a:pPr algn="just"/>
            <a:r>
              <a:rPr lang="es-VE" sz="3200" b="1" dirty="0" smtClean="0">
                <a:solidFill>
                  <a:schemeClr val="bg1"/>
                </a:solidFill>
              </a:rPr>
              <a:t>Conquistadores (edad 10-15)</a:t>
            </a:r>
          </a:p>
          <a:p>
            <a:pPr algn="just"/>
            <a:r>
              <a:rPr lang="es-VE" sz="3200" b="1" dirty="0" smtClean="0">
                <a:solidFill>
                  <a:schemeClr val="bg1"/>
                </a:solidFill>
              </a:rPr>
              <a:t>En términos de importancia , la organización de los conquistadores es igual a la de los Jóvenes Adventistas.  El ministerio de los Conquistadores abarca todas las actividades realizables a través de las clases progresivas, y pueden pertenecer a él niños y niñas entre las edades de 10-15 años.</a:t>
            </a:r>
            <a:endParaRPr lang="es-VE" sz="3200" b="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DEL MINISTERIO JUVENIL (2004)</a:t>
            </a:r>
            <a:endParaRPr lang="es-VE" sz="4400" b="1" dirty="0">
              <a:solidFill>
                <a:schemeClr val="bg1"/>
              </a:solidFill>
            </a:endParaRPr>
          </a:p>
        </p:txBody>
      </p:sp>
      <p:sp>
        <p:nvSpPr>
          <p:cNvPr id="7" name="6 CuadroTexto"/>
          <p:cNvSpPr txBox="1"/>
          <p:nvPr/>
        </p:nvSpPr>
        <p:spPr>
          <a:xfrm>
            <a:off x="467544" y="1844824"/>
            <a:ext cx="8352928" cy="4524315"/>
          </a:xfrm>
          <a:prstGeom prst="rect">
            <a:avLst/>
          </a:prstGeom>
          <a:noFill/>
        </p:spPr>
        <p:txBody>
          <a:bodyPr wrap="square" rtlCol="0">
            <a:spAutoFit/>
          </a:bodyPr>
          <a:lstStyle/>
          <a:p>
            <a:pPr algn="just"/>
            <a:r>
              <a:rPr lang="es-VE" sz="3200" b="1" dirty="0" smtClean="0">
                <a:solidFill>
                  <a:schemeClr val="bg1"/>
                </a:solidFill>
              </a:rPr>
              <a:t>El programa de Conquistadores es un enfoque especial al ministerio de los menores y adolescentes en la forma de un club.  Está diseñado para suplir las necesidades mentales, espirituales, sociales y físicas de los jovencitos.  Es un programa no exclusivo, preparado primordialmente, para menores adventistas, y tiene un tremendo potencial para el </a:t>
            </a:r>
            <a:r>
              <a:rPr lang="es-VE" sz="3200" b="1" dirty="0" err="1" smtClean="0">
                <a:solidFill>
                  <a:schemeClr val="bg1"/>
                </a:solidFill>
              </a:rPr>
              <a:t>evange</a:t>
            </a:r>
            <a:r>
              <a:rPr lang="es-VE" sz="3200" b="1" dirty="0" smtClean="0">
                <a:solidFill>
                  <a:schemeClr val="bg1"/>
                </a:solidFill>
              </a:rPr>
              <a:t>-</a:t>
            </a:r>
          </a:p>
          <a:p>
            <a:pPr algn="just"/>
            <a:r>
              <a:rPr lang="es-VE" sz="3200" b="1" dirty="0" err="1" smtClean="0">
                <a:solidFill>
                  <a:schemeClr val="bg1"/>
                </a:solidFill>
              </a:rPr>
              <a:t>l</a:t>
            </a:r>
            <a:r>
              <a:rPr lang="es-VE" sz="3200" b="1" dirty="0" err="1">
                <a:solidFill>
                  <a:schemeClr val="bg1"/>
                </a:solidFill>
              </a:rPr>
              <a:t>í</a:t>
            </a:r>
            <a:r>
              <a:rPr lang="es-VE" sz="3200" b="1" dirty="0" err="1" smtClean="0">
                <a:solidFill>
                  <a:schemeClr val="bg1"/>
                </a:solidFill>
              </a:rPr>
              <a:t>smo</a:t>
            </a:r>
            <a:r>
              <a:rPr lang="es-VE" sz="3200" b="1" dirty="0" smtClean="0">
                <a:solidFill>
                  <a:schemeClr val="bg1"/>
                </a:solidFill>
              </a:rPr>
              <a:t> juvenil.</a:t>
            </a:r>
            <a:endParaRPr lang="es-VE" sz="3200" b="1"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VE"/>
          </a:p>
        </p:txBody>
      </p:sp>
      <p:sp>
        <p:nvSpPr>
          <p:cNvPr id="3" name="2 Subtítulo"/>
          <p:cNvSpPr>
            <a:spLocks noGrp="1"/>
          </p:cNvSpPr>
          <p:nvPr>
            <p:ph type="subTitle" idx="1"/>
          </p:nvPr>
        </p:nvSpPr>
        <p:spPr/>
        <p:txBody>
          <a:bodyPr/>
          <a:lstStyle/>
          <a:p>
            <a:endParaRPr lang="es-VE"/>
          </a:p>
        </p:txBody>
      </p:sp>
      <p:pic>
        <p:nvPicPr>
          <p:cNvPr id="4" name="Imagem 2" descr="intro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1026" name="Picture 4"/>
          <p:cNvPicPr>
            <a:picLocks noChangeAspect="1" noChangeArrowheads="1"/>
          </p:cNvPicPr>
          <p:nvPr/>
        </p:nvPicPr>
        <p:blipFill>
          <a:blip r:embed="rId3" cstate="print"/>
          <a:srcRect/>
          <a:stretch>
            <a:fillRect/>
          </a:stretch>
        </p:blipFill>
        <p:spPr bwMode="auto">
          <a:xfrm>
            <a:off x="8111574" y="5589240"/>
            <a:ext cx="1032426" cy="1008112"/>
          </a:xfrm>
          <a:prstGeom prst="rect">
            <a:avLst/>
          </a:prstGeom>
          <a:noFill/>
          <a:ln w="9525">
            <a:noFill/>
            <a:miter lim="800000"/>
            <a:headEnd/>
            <a:tailEnd/>
          </a:ln>
        </p:spPr>
      </p:pic>
      <p:sp>
        <p:nvSpPr>
          <p:cNvPr id="6" name="5 CuadroTexto"/>
          <p:cNvSpPr txBox="1"/>
          <p:nvPr/>
        </p:nvSpPr>
        <p:spPr>
          <a:xfrm>
            <a:off x="467544" y="404664"/>
            <a:ext cx="8352928" cy="1446550"/>
          </a:xfrm>
          <a:prstGeom prst="rect">
            <a:avLst/>
          </a:prstGeom>
          <a:noFill/>
        </p:spPr>
        <p:txBody>
          <a:bodyPr wrap="square" rtlCol="0">
            <a:spAutoFit/>
          </a:bodyPr>
          <a:lstStyle/>
          <a:p>
            <a:pPr algn="ctr"/>
            <a:r>
              <a:rPr lang="es-VE" sz="4400" b="1" dirty="0" smtClean="0">
                <a:solidFill>
                  <a:schemeClr val="bg1"/>
                </a:solidFill>
              </a:rPr>
              <a:t>MANUAL DEL MINISTERIO JUVENIL (2004)</a:t>
            </a:r>
            <a:endParaRPr lang="es-VE" sz="4400" b="1" dirty="0">
              <a:solidFill>
                <a:schemeClr val="bg1"/>
              </a:solidFill>
            </a:endParaRPr>
          </a:p>
        </p:txBody>
      </p:sp>
      <p:sp>
        <p:nvSpPr>
          <p:cNvPr id="7" name="6 CuadroTexto"/>
          <p:cNvSpPr txBox="1"/>
          <p:nvPr/>
        </p:nvSpPr>
        <p:spPr>
          <a:xfrm>
            <a:off x="467544" y="1844824"/>
            <a:ext cx="8352928" cy="3539430"/>
          </a:xfrm>
          <a:prstGeom prst="rect">
            <a:avLst/>
          </a:prstGeom>
          <a:noFill/>
        </p:spPr>
        <p:txBody>
          <a:bodyPr wrap="square" rtlCol="0">
            <a:spAutoFit/>
          </a:bodyPr>
          <a:lstStyle/>
          <a:p>
            <a:pPr algn="just"/>
            <a:r>
              <a:rPr lang="es-VE" sz="3200" b="1" dirty="0" smtClean="0">
                <a:solidFill>
                  <a:schemeClr val="bg1"/>
                </a:solidFill>
              </a:rPr>
              <a:t>La iglesia elige al director, y él o ella responde directamente ante la junta de la iglesia, y no ante el director de jóvenes de la misma, aunque conviene se mantenga en contacto, para coordinar.  El director de Conquistadores presidirá todas las reuniones y actividades concerniente al club.</a:t>
            </a:r>
            <a:endParaRPr lang="es-VE" sz="3200" b="1" dirty="0">
              <a:solidFill>
                <a:schemeClr val="bg1"/>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1376</Words>
  <Application>Microsoft Office PowerPoint</Application>
  <PresentationFormat>Presentación en pantalla (4:3)</PresentationFormat>
  <Paragraphs>142</Paragraphs>
  <Slides>27</Slides>
  <Notes>0</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Juan Carlos</dc:creator>
  <cp:lastModifiedBy>Juan Carlos</cp:lastModifiedBy>
  <cp:revision>16</cp:revision>
  <dcterms:created xsi:type="dcterms:W3CDTF">2011-09-18T09:37:09Z</dcterms:created>
  <dcterms:modified xsi:type="dcterms:W3CDTF">2011-09-18T11:57:52Z</dcterms:modified>
</cp:coreProperties>
</file>